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-288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3114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5437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8028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779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4733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0355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2552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8857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6297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2426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5037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EBB29-E107-43DA-B87B-5E0A5ACE4E64}" type="datetimeFigureOut">
              <a:rPr lang="es-ES" smtClean="0"/>
              <a:pPr/>
              <a:t>09/05/2019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D87FB-48DC-483C-A8B9-DF028D2CAB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8335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56483" y="55756"/>
            <a:ext cx="5698273" cy="67464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6235391" y="57607"/>
            <a:ext cx="5698273" cy="67464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34" y="158201"/>
            <a:ext cx="5504649" cy="261287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737" y="1343723"/>
            <a:ext cx="2697785" cy="1054212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309261" y="4322459"/>
            <a:ext cx="550464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/>
              <a:t>La energía </a:t>
            </a:r>
            <a:r>
              <a:rPr lang="es-ES" sz="1100" dirty="0" smtClean="0"/>
              <a:t>representa </a:t>
            </a:r>
            <a:r>
              <a:rPr lang="es-ES" sz="1100" dirty="0"/>
              <a:t>un coste importante </a:t>
            </a:r>
            <a:r>
              <a:rPr lang="es-ES" sz="1100" dirty="0" smtClean="0"/>
              <a:t>en sectores con altas exigencias, por ello </a:t>
            </a:r>
            <a:r>
              <a:rPr lang="es-ES" sz="1100" dirty="0"/>
              <a:t>es importante el uso de </a:t>
            </a:r>
            <a:r>
              <a:rPr lang="es-ES" sz="1100" dirty="0" smtClean="0"/>
              <a:t>soluciones y tecnologías que permitan su racionalización y una mayor eficiencia, con un doble objetivo: rebajar costes y facilitar </a:t>
            </a:r>
            <a:r>
              <a:rPr lang="es-ES" sz="1100" dirty="0"/>
              <a:t>la </a:t>
            </a:r>
            <a:r>
              <a:rPr lang="es-ES" sz="1100" dirty="0" smtClean="0"/>
              <a:t>transición </a:t>
            </a:r>
            <a:r>
              <a:rPr lang="es-ES" sz="1100" dirty="0"/>
              <a:t>desde un modelo basado en un alto </a:t>
            </a:r>
            <a:r>
              <a:rPr lang="es-ES" sz="1100" dirty="0" smtClean="0"/>
              <a:t>consumo </a:t>
            </a:r>
            <a:r>
              <a:rPr lang="es-ES" sz="1100" dirty="0"/>
              <a:t>y dependencia de los recursos, a otro que priorice reducir la cantidad de energía </a:t>
            </a:r>
            <a:r>
              <a:rPr lang="es-ES" sz="1100" dirty="0" smtClean="0"/>
              <a:t>y efectos medioambientales derivados para </a:t>
            </a:r>
            <a:r>
              <a:rPr lang="es-ES" sz="1100" dirty="0"/>
              <a:t>producir bienes y servicios. </a:t>
            </a:r>
          </a:p>
          <a:p>
            <a:pPr algn="just"/>
            <a:endParaRPr lang="es-ES" sz="1100" dirty="0"/>
          </a:p>
          <a:p>
            <a:pPr algn="just"/>
            <a:r>
              <a:rPr lang="es-ES" sz="1100" dirty="0"/>
              <a:t>En ese contexto, </a:t>
            </a:r>
            <a:r>
              <a:rPr lang="es-ES" sz="1100" dirty="0" smtClean="0"/>
              <a:t>el </a:t>
            </a:r>
            <a:r>
              <a:rPr lang="es-ES" sz="1100" b="1" dirty="0" smtClean="0"/>
              <a:t>Colegio de Ingenieros Industriales</a:t>
            </a:r>
            <a:r>
              <a:rPr lang="es-ES" sz="1100" dirty="0" smtClean="0"/>
              <a:t> y el </a:t>
            </a:r>
            <a:r>
              <a:rPr lang="es-ES" sz="1100" b="1" dirty="0"/>
              <a:t>Clúster de Energía de la Comunitat </a:t>
            </a:r>
            <a:r>
              <a:rPr lang="es-ES" sz="1100" b="1" dirty="0" smtClean="0"/>
              <a:t>Valenciana</a:t>
            </a:r>
            <a:r>
              <a:rPr lang="es-ES" sz="1100" dirty="0" smtClean="0"/>
              <a:t>, junto con sus asociados </a:t>
            </a:r>
            <a:r>
              <a:rPr lang="es-ES" sz="1100" b="1" dirty="0" err="1" smtClean="0"/>
              <a:t>Oppidum</a:t>
            </a:r>
            <a:r>
              <a:rPr lang="es-ES" sz="1100" b="1" dirty="0" smtClean="0"/>
              <a:t> Energía, </a:t>
            </a:r>
            <a:r>
              <a:rPr lang="es-ES" sz="1100" b="1" dirty="0" err="1" smtClean="0"/>
              <a:t>Indertec</a:t>
            </a:r>
            <a:r>
              <a:rPr lang="es-ES" sz="1100" b="1" dirty="0" smtClean="0"/>
              <a:t>, </a:t>
            </a:r>
            <a:r>
              <a:rPr lang="es-ES" sz="1100" b="1" dirty="0" err="1" smtClean="0"/>
              <a:t>Ceteck</a:t>
            </a:r>
            <a:r>
              <a:rPr lang="es-ES" sz="1100" b="1" dirty="0" smtClean="0"/>
              <a:t> Tecnológica </a:t>
            </a:r>
            <a:r>
              <a:rPr lang="es-ES" sz="1100" dirty="0" smtClean="0"/>
              <a:t>e</a:t>
            </a:r>
            <a:r>
              <a:rPr lang="es-ES" sz="1100" b="1" dirty="0" smtClean="0"/>
              <a:t> Iberdrola</a:t>
            </a:r>
            <a:r>
              <a:rPr lang="es-ES" sz="1100" dirty="0" smtClean="0"/>
              <a:t> organizan </a:t>
            </a:r>
            <a:r>
              <a:rPr lang="es-ES" sz="1100" dirty="0"/>
              <a:t>la presente sesión cuyo objetivo es presentar y ejemplificar nuevas soluciones y oportunidades </a:t>
            </a:r>
            <a:r>
              <a:rPr lang="es-ES" sz="1100" dirty="0" smtClean="0"/>
              <a:t>para conseguir una eficiencia energética y mejorar los costes de producción asociados a la energía.</a:t>
            </a:r>
            <a:endParaRPr lang="es-ES" sz="1100" dirty="0">
              <a:solidFill>
                <a:srgbClr val="FF0000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24682" y="3241434"/>
            <a:ext cx="50738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Soluciones y oportunidades de reducción y mejora de costes energéticos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344066" y="88921"/>
            <a:ext cx="55046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Agenda</a:t>
            </a:r>
          </a:p>
          <a:p>
            <a:pPr algn="just"/>
            <a:endParaRPr lang="es-ES" sz="1100" dirty="0" smtClean="0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0175745"/>
              </p:ext>
            </p:extLst>
          </p:nvPr>
        </p:nvGraphicFramePr>
        <p:xfrm>
          <a:off x="6344066" y="660078"/>
          <a:ext cx="5480922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83">
                  <a:extLst>
                    <a:ext uri="{9D8B030D-6E8A-4147-A177-3AD203B41FA5}">
                      <a16:colId xmlns:a16="http://schemas.microsoft.com/office/drawing/2014/main" xmlns="" val="3702295591"/>
                    </a:ext>
                  </a:extLst>
                </a:gridCol>
                <a:gridCol w="2576827">
                  <a:extLst>
                    <a:ext uri="{9D8B030D-6E8A-4147-A177-3AD203B41FA5}">
                      <a16:colId xmlns:a16="http://schemas.microsoft.com/office/drawing/2014/main" xmlns="" val="220509855"/>
                    </a:ext>
                  </a:extLst>
                </a:gridCol>
                <a:gridCol w="1989612">
                  <a:extLst>
                    <a:ext uri="{9D8B030D-6E8A-4147-A177-3AD203B41FA5}">
                      <a16:colId xmlns:a16="http://schemas.microsoft.com/office/drawing/2014/main" xmlns="" val="31126695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smtClean="0"/>
                        <a:t>Horario</a:t>
                      </a:r>
                      <a:endParaRPr lang="es-E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smtClean="0"/>
                        <a:t>Descripción</a:t>
                      </a:r>
                      <a:endParaRPr lang="es-E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smtClean="0"/>
                        <a:t>Presentado por</a:t>
                      </a:r>
                      <a:endParaRPr lang="es-E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59378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smtClean="0"/>
                        <a:t>17:40-18:00</a:t>
                      </a:r>
                      <a:endParaRPr lang="es-E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s-ES" sz="1000" dirty="0" smtClean="0"/>
                        <a:t>Recepción de asistentes</a:t>
                      </a:r>
                      <a:endParaRPr lang="es-E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0268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/>
                        <a:t>18:00-18:15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Apertura</a:t>
                      </a:r>
                    </a:p>
                    <a:p>
                      <a:r>
                        <a:rPr lang="es-ES" sz="1000" dirty="0" smtClean="0"/>
                        <a:t>El</a:t>
                      </a:r>
                      <a:r>
                        <a:rPr lang="es-ES" sz="1000" baseline="0" dirty="0" smtClean="0"/>
                        <a:t> Clúster de Energía de la C. Valenciana</a:t>
                      </a:r>
                      <a:endParaRPr lang="es-E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Javier Rodríguez </a:t>
                      </a:r>
                      <a:r>
                        <a:rPr lang="es-ES" sz="1000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Zunzarren</a:t>
                      </a:r>
                      <a:endParaRPr lang="es-ES" sz="1000" i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s-ES" sz="1000" i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s-ES" sz="10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Presidente COIICV-Castellón</a:t>
                      </a:r>
                      <a:endParaRPr lang="es-ES" sz="1000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s-ES" sz="10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Enrique Bayonne</a:t>
                      </a:r>
                    </a:p>
                    <a:p>
                      <a:r>
                        <a:rPr lang="es-ES" sz="10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s-ES" sz="100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Director Clúster</a:t>
                      </a:r>
                      <a:r>
                        <a:rPr lang="es-ES" sz="10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de Energía</a:t>
                      </a:r>
                      <a:endParaRPr lang="es-ES" sz="1000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15844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/>
                        <a:t>18:15-18:35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dirty="0" err="1" smtClean="0"/>
                        <a:t>PPAs</a:t>
                      </a:r>
                      <a:r>
                        <a:rPr lang="es-ES" sz="1000" dirty="0" smtClean="0"/>
                        <a:t> y autoconsumo con vertido a la red</a:t>
                      </a:r>
                      <a:endParaRPr lang="es-E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Luis Valero</a:t>
                      </a:r>
                    </a:p>
                    <a:p>
                      <a:r>
                        <a:rPr lang="es-ES" sz="1000" i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s-ES" sz="10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Director </a:t>
                      </a:r>
                      <a:r>
                        <a:rPr lang="es-ES" sz="1000" i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Oppidum</a:t>
                      </a:r>
                      <a:r>
                        <a:rPr lang="es-ES" sz="10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Energía</a:t>
                      </a:r>
                      <a:endParaRPr lang="es-ES" sz="1000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3998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/>
                        <a:t>18:35-18:55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Calor Solar aplicado a Procesos Industriales </a:t>
                      </a:r>
                      <a:endParaRPr lang="es-E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Francisco José García Novillo</a:t>
                      </a:r>
                    </a:p>
                    <a:p>
                      <a:r>
                        <a:rPr lang="es-ES" sz="1000" i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s-ES" sz="10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Director INDERTEC</a:t>
                      </a:r>
                      <a:endParaRPr lang="es-ES" sz="1000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06491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/>
                        <a:t>18:55-19:15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Eficiencia Energética mediante gemelo digital en tiempo real</a:t>
                      </a:r>
                      <a:endParaRPr lang="es-E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Ernesto Bedrina</a:t>
                      </a:r>
                    </a:p>
                    <a:p>
                      <a:r>
                        <a:rPr lang="es-ES" sz="1000" i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s-ES" sz="10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Director </a:t>
                      </a:r>
                      <a:r>
                        <a:rPr lang="es-ES" sz="1000" i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Ceteck</a:t>
                      </a:r>
                      <a:r>
                        <a:rPr lang="es-ES" sz="10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Tecnológica</a:t>
                      </a:r>
                      <a:endParaRPr lang="es-ES" sz="1000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244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/>
                        <a:t>19:15-19:35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Oportunidades de Autoconsumo Industrial en la C. Valenciana </a:t>
                      </a:r>
                      <a:endParaRPr lang="es-E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0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Alejandro Gros </a:t>
                      </a:r>
                      <a:r>
                        <a:rPr lang="es-ES" sz="1000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Irurita</a:t>
                      </a:r>
                      <a:r>
                        <a:rPr lang="es-ES" sz="10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es-ES" sz="1000" i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s-ES" sz="10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Iberdrola </a:t>
                      </a:r>
                      <a:endParaRPr lang="es-ES" sz="1000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83052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/>
                        <a:t>19:35-20:15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s-ES" sz="1000" dirty="0" smtClean="0"/>
                        <a:t>Copa de honor</a:t>
                      </a:r>
                      <a:endParaRPr lang="es-E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sz="1000" i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11222149"/>
                  </a:ext>
                </a:extLst>
              </a:tr>
            </a:tbl>
          </a:graphicData>
        </a:graphic>
      </p:graphicFrame>
      <p:pic>
        <p:nvPicPr>
          <p:cNvPr id="20" name="Imagen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22661" y="5209307"/>
            <a:ext cx="2045866" cy="426222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6235392" y="6579375"/>
            <a:ext cx="56982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i="1" dirty="0" smtClean="0">
                <a:solidFill>
                  <a:schemeClr val="accent1">
                    <a:lumMod val="50000"/>
                  </a:schemeClr>
                </a:solidFill>
              </a:rPr>
              <a:t>Lunes 20.05.2019 Sede COIICV Castellón: Av. Del Mar, 46 – 12003 Castelló de la Plana</a:t>
            </a:r>
            <a:endParaRPr lang="es-ES" sz="9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45149" y="4347027"/>
            <a:ext cx="2123378" cy="37159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99766" y="4140246"/>
            <a:ext cx="1817096" cy="78515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315" b="14773"/>
          <a:stretch/>
        </p:blipFill>
        <p:spPr>
          <a:xfrm>
            <a:off x="9569262" y="4860135"/>
            <a:ext cx="1878104" cy="788861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02444" y="5797616"/>
            <a:ext cx="1750742" cy="68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1739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261</Words>
  <Application>Microsoft Office PowerPoint</Application>
  <PresentationFormat>Personalizado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Enrique Bayonne</dc:creator>
  <cp:lastModifiedBy>MARIANA</cp:lastModifiedBy>
  <cp:revision>17</cp:revision>
  <dcterms:created xsi:type="dcterms:W3CDTF">2019-04-30T07:25:50Z</dcterms:created>
  <dcterms:modified xsi:type="dcterms:W3CDTF">2019-05-09T13:37:05Z</dcterms:modified>
</cp:coreProperties>
</file>